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70" r:id="rId4"/>
    <p:sldId id="271" r:id="rId5"/>
    <p:sldId id="273" r:id="rId6"/>
    <p:sldId id="274" r:id="rId7"/>
    <p:sldId id="266" r:id="rId8"/>
    <p:sldId id="275" r:id="rId9"/>
    <p:sldId id="276" r:id="rId10"/>
    <p:sldId id="279" r:id="rId11"/>
    <p:sldId id="278" r:id="rId12"/>
    <p:sldId id="280" r:id="rId13"/>
    <p:sldId id="281" r:id="rId14"/>
    <p:sldId id="282" r:id="rId15"/>
    <p:sldId id="269" r:id="rId16"/>
    <p:sldId id="257" r:id="rId17"/>
    <p:sldId id="258" r:id="rId18"/>
    <p:sldId id="259" r:id="rId19"/>
    <p:sldId id="260" r:id="rId20"/>
    <p:sldId id="261" r:id="rId21"/>
    <p:sldId id="262" r:id="rId22"/>
    <p:sldId id="277" r:id="rId23"/>
    <p:sldId id="283" r:id="rId24"/>
    <p:sldId id="285" r:id="rId25"/>
    <p:sldId id="286" r:id="rId26"/>
    <p:sldId id="287" r:id="rId27"/>
    <p:sldId id="288" r:id="rId28"/>
    <p:sldId id="289" r:id="rId29"/>
    <p:sldId id="284" r:id="rId30"/>
    <p:sldId id="27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08" y="-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362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«</a:t>
            </a:r>
            <a:r>
              <a:rPr lang="ru-RU" dirty="0" smtClean="0"/>
              <a:t>Услуги лицам с психическими расстройствами по месту жительства осуществимы</a:t>
            </a:r>
            <a:r>
              <a:rPr lang="ru-RU" b="1" dirty="0" smtClean="0"/>
              <a:t>»</a:t>
            </a:r>
            <a:r>
              <a:rPr lang="ru-RU" dirty="0" smtClean="0"/>
              <a:t> !</a:t>
            </a:r>
            <a:r>
              <a:rPr lang="ru-RU" b="1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D58907-2603-41B5-AF21-8E74F22E9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Сбор информации и оценка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116ADF9-250B-4702-8873-D74A14DF4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Первичная встреча с </a:t>
            </a:r>
            <a:r>
              <a:rPr lang="ru-RU" dirty="0" err="1"/>
              <a:t>координтором</a:t>
            </a:r>
            <a:r>
              <a:rPr lang="ru-RU" dirty="0"/>
              <a:t>.</a:t>
            </a:r>
          </a:p>
          <a:p>
            <a:r>
              <a:rPr lang="ru-RU" dirty="0"/>
              <a:t>Консультация с референтом</a:t>
            </a:r>
          </a:p>
          <a:p>
            <a:r>
              <a:rPr lang="ru-RU" dirty="0"/>
              <a:t>Опросник КЖВОЗ </a:t>
            </a:r>
            <a:r>
              <a:rPr lang="en-US" b="1" dirty="0"/>
              <a:t>WHOOQL-BREF</a:t>
            </a:r>
            <a:endParaRPr lang="ru-RU" b="1" dirty="0"/>
          </a:p>
          <a:p>
            <a:r>
              <a:rPr lang="en-US" b="1" dirty="0"/>
              <a:t>BPRS</a:t>
            </a:r>
          </a:p>
          <a:p>
            <a:r>
              <a:rPr lang="en-US" b="1" dirty="0" err="1"/>
              <a:t>Cansas</a:t>
            </a:r>
            <a:r>
              <a:rPr lang="en-US" b="1" dirty="0"/>
              <a:t> – </a:t>
            </a:r>
            <a:r>
              <a:rPr lang="ru-RU" b="1" dirty="0"/>
              <a:t>Оценка потребностей.</a:t>
            </a:r>
          </a:p>
          <a:p>
            <a:r>
              <a:rPr lang="ru-RU" b="1" dirty="0"/>
              <a:t>Оценка </a:t>
            </a:r>
            <a:r>
              <a:rPr lang="ru-RU" b="1" dirty="0" err="1"/>
              <a:t>комплаентности</a:t>
            </a:r>
            <a:endParaRPr lang="ru-RU" b="1" dirty="0"/>
          </a:p>
          <a:p>
            <a:endParaRPr lang="en-US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020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9FDCA97-CF91-481B-AC22-475C6391C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Планирование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20427D9-87DE-4E93-9585-CAA2E88D2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Общий реабилитационный план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План реабилитации в конкретной сфере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Кризисный план (план раннего предупреждения обострения)</a:t>
            </a:r>
          </a:p>
        </p:txBody>
      </p:sp>
    </p:spTree>
    <p:extLst>
      <p:ext uri="{BB962C8B-B14F-4D97-AF65-F5344CB8AC3E}">
        <p14:creationId xmlns:p14="http://schemas.microsoft.com/office/powerpoint/2010/main" val="4269757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5A4C5092-D9C4-4C17-9098-3718EFC44E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057" y="1172"/>
            <a:ext cx="9287057" cy="6856828"/>
          </a:xfrm>
        </p:spPr>
      </p:pic>
    </p:spTree>
    <p:extLst>
      <p:ext uri="{BB962C8B-B14F-4D97-AF65-F5344CB8AC3E}">
        <p14:creationId xmlns:p14="http://schemas.microsoft.com/office/powerpoint/2010/main" val="1975351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8DF2AAA3-A99F-4585-8313-C94AA14957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90583" cy="7006223"/>
          </a:xfrm>
        </p:spPr>
      </p:pic>
    </p:spTree>
    <p:extLst>
      <p:ext uri="{BB962C8B-B14F-4D97-AF65-F5344CB8AC3E}">
        <p14:creationId xmlns:p14="http://schemas.microsoft.com/office/powerpoint/2010/main" val="1884905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69B32675-6DB7-4F8A-9C82-D88235F11B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2400"/>
            <a:ext cx="9144001" cy="6553200"/>
          </a:xfrm>
        </p:spPr>
      </p:pic>
    </p:spTree>
    <p:extLst>
      <p:ext uri="{BB962C8B-B14F-4D97-AF65-F5344CB8AC3E}">
        <p14:creationId xmlns:p14="http://schemas.microsoft.com/office/powerpoint/2010/main" val="2145690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Autofit/>
          </a:bodyPr>
          <a:lstStyle/>
          <a:p>
            <a:pPr marL="514350" indent="-514350" algn="l"/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1.Равенство</a:t>
            </a:r>
            <a:br>
              <a:rPr lang="ru-RU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 2.Способность использовать свои ресурсы у клиента</a:t>
            </a:r>
            <a:br>
              <a:rPr lang="ru-RU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 3.Способность самостоятельно принимать решения и договариваться</a:t>
            </a:r>
            <a:br>
              <a:rPr lang="ru-RU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4.Открытая коммуникация.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ky-KG" dirty="0"/>
              <a:t>5 направлений реабилитации в центре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Управление болезнью и симптомами</a:t>
            </a:r>
          </a:p>
          <a:p>
            <a:r>
              <a:rPr lang="ru-RU" dirty="0"/>
              <a:t>Коммуникативные навыки</a:t>
            </a:r>
          </a:p>
          <a:p>
            <a:r>
              <a:rPr lang="ru-RU" dirty="0"/>
              <a:t>Трудовая реабилитация</a:t>
            </a:r>
          </a:p>
          <a:p>
            <a:r>
              <a:rPr lang="ru-RU" dirty="0"/>
              <a:t>Вовлечение в общественную жизнь (Инклюзия)</a:t>
            </a:r>
          </a:p>
          <a:p>
            <a:r>
              <a:rPr lang="ru-RU" dirty="0"/>
              <a:t>Навыки самостоятельного проживания и самообслуживания.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Управление болезнью.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Кризисный план.</a:t>
            </a:r>
          </a:p>
          <a:p>
            <a:r>
              <a:rPr lang="ru-RU" dirty="0" err="1"/>
              <a:t>Психообразование</a:t>
            </a:r>
            <a:endParaRPr lang="ru-RU" dirty="0"/>
          </a:p>
          <a:p>
            <a:r>
              <a:rPr lang="ru-RU" dirty="0"/>
              <a:t>Индивидуальный подход в подборе психотропных препаратов.</a:t>
            </a:r>
          </a:p>
          <a:p>
            <a:r>
              <a:rPr lang="ru-RU" dirty="0"/>
              <a:t>Выработка </a:t>
            </a:r>
            <a:r>
              <a:rPr lang="ru-RU" dirty="0" err="1"/>
              <a:t>комплаэнтности</a:t>
            </a:r>
            <a:r>
              <a:rPr lang="ru-RU" dirty="0"/>
              <a:t> (Приверженности лечению)</a:t>
            </a:r>
          </a:p>
          <a:p>
            <a:pPr lvl="0"/>
            <a:r>
              <a:rPr lang="ru-RU" dirty="0"/>
              <a:t>Тренинг для родителей и родственников.</a:t>
            </a:r>
          </a:p>
          <a:p>
            <a:pPr lvl="0"/>
            <a:r>
              <a:rPr lang="ru-RU" dirty="0"/>
              <a:t>Арт-терапия.</a:t>
            </a:r>
          </a:p>
          <a:p>
            <a:pPr lvl="0"/>
            <a:r>
              <a:rPr lang="ru-RU" dirty="0"/>
              <a:t>Телесно-ориентированная психотерапия.</a:t>
            </a:r>
          </a:p>
          <a:p>
            <a:pPr lvl="0"/>
            <a:r>
              <a:rPr lang="ru-RU" dirty="0"/>
              <a:t>Индивидуальная психотерапия.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Коммуникативные навыки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ru-RU" dirty="0"/>
              <a:t>Тренинг по межличностному общению.</a:t>
            </a:r>
          </a:p>
          <a:p>
            <a:pPr lvl="0" fontAlgn="base"/>
            <a:r>
              <a:rPr lang="ru-RU" dirty="0" err="1"/>
              <a:t>Конфликтология</a:t>
            </a:r>
            <a:r>
              <a:rPr lang="ru-RU" dirty="0"/>
              <a:t>.</a:t>
            </a:r>
          </a:p>
          <a:p>
            <a:pPr lvl="0" fontAlgn="base"/>
            <a:r>
              <a:rPr lang="ru-RU" dirty="0"/>
              <a:t>Тренинг «Отношения с противоположным полом».</a:t>
            </a:r>
          </a:p>
          <a:p>
            <a:pPr lvl="0" fontAlgn="base"/>
            <a:r>
              <a:rPr lang="ru-RU" dirty="0"/>
              <a:t>Тренинг ораторского искусства.</a:t>
            </a:r>
          </a:p>
          <a:p>
            <a:pPr fontAlgn="base"/>
            <a:r>
              <a:rPr lang="ru-RU" dirty="0"/>
              <a:t>Тренинг «Эмоциональная грамотность».</a:t>
            </a:r>
          </a:p>
          <a:p>
            <a:pPr lvl="0" fontAlgn="base"/>
            <a:endParaRPr lang="ru-RU" dirty="0"/>
          </a:p>
          <a:p>
            <a:pPr lvl="0" fontAlgn="base">
              <a:buNone/>
            </a:pPr>
            <a:endParaRPr lang="ru-RU" dirty="0"/>
          </a:p>
          <a:p>
            <a:pPr lvl="0" fontAlgn="base"/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Трудовая реабилитация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Социальная поддержка в восстановлении документов.</a:t>
            </a:r>
          </a:p>
          <a:p>
            <a:r>
              <a:rPr lang="ru-RU" dirty="0"/>
              <a:t>Ведение случая.</a:t>
            </a:r>
          </a:p>
          <a:p>
            <a:r>
              <a:rPr lang="ru-RU" dirty="0"/>
              <a:t>Социальная поддержка в поиске вакансий</a:t>
            </a:r>
          </a:p>
          <a:p>
            <a:r>
              <a:rPr lang="ru-RU" dirty="0"/>
              <a:t>Психологические консультации для </a:t>
            </a:r>
            <a:r>
              <a:rPr lang="ru-RU" dirty="0" err="1"/>
              <a:t>стресоустойчивости</a:t>
            </a:r>
            <a:r>
              <a:rPr lang="ru-RU" dirty="0"/>
              <a:t> при устройстве на работу</a:t>
            </a:r>
          </a:p>
          <a:p>
            <a:r>
              <a:rPr lang="ru-RU" dirty="0"/>
              <a:t>Программа «Восстановление трудовых навыков»</a:t>
            </a:r>
          </a:p>
          <a:p>
            <a:r>
              <a:rPr lang="ru-RU" dirty="0"/>
              <a:t>Выезд на рабочее место клиента для переговоров с работодателем.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Задачи: </a:t>
            </a:r>
          </a:p>
          <a:p>
            <a:pPr lvl="0" fontAlgn="base"/>
            <a:r>
              <a:rPr lang="ru-RU" b="1" dirty="0">
                <a:solidFill>
                  <a:schemeClr val="tx1"/>
                </a:solidFill>
              </a:rPr>
              <a:t>- улучшение навыков людей, с проблемами психического здоровья для нормальной социальной жизни и снижение рецидивов.</a:t>
            </a:r>
          </a:p>
          <a:p>
            <a:pPr lvl="0" fontAlgn="base"/>
            <a:r>
              <a:rPr lang="ru-RU" b="1" dirty="0">
                <a:solidFill>
                  <a:schemeClr val="tx1"/>
                </a:solidFill>
              </a:rPr>
              <a:t>- Повышение знания о психическом расстройстве в обществе и позитивного отношения членов общества в отношении людей с психическими расстройствами.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ru-RU" dirty="0"/>
              <a:t>Вовлечение в социальную активность</a:t>
            </a:r>
            <a:br>
              <a:rPr lang="ru-RU" dirty="0"/>
            </a:br>
            <a:r>
              <a:rPr lang="ru-RU" dirty="0"/>
              <a:t>(инклюзия)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lvl="0"/>
            <a:r>
              <a:rPr lang="ru-RU" dirty="0"/>
              <a:t>Группа  самопомощи.</a:t>
            </a:r>
          </a:p>
          <a:p>
            <a:pPr lvl="0"/>
            <a:r>
              <a:rPr lang="ru-RU" dirty="0"/>
              <a:t>Работа со СМИ.</a:t>
            </a:r>
          </a:p>
          <a:p>
            <a:pPr lvl="0"/>
            <a:r>
              <a:rPr lang="ru-RU" dirty="0"/>
              <a:t>Инклюзивные мероприятия</a:t>
            </a:r>
          </a:p>
          <a:p>
            <a:pPr lvl="0"/>
            <a:r>
              <a:rPr lang="ru-RU" dirty="0"/>
              <a:t>Психологические консультации по работе с социальной тревогой.</a:t>
            </a:r>
          </a:p>
          <a:p>
            <a:pPr lvl="0"/>
            <a:r>
              <a:rPr lang="ru-RU" dirty="0"/>
              <a:t>Социальное сопровождение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ru-RU" dirty="0"/>
              <a:t>Навыки самостоятельного проживания и самообслуживания.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lvl="0"/>
            <a:r>
              <a:rPr lang="ru-RU" dirty="0"/>
              <a:t>Программа  независимого проживания.</a:t>
            </a:r>
          </a:p>
          <a:p>
            <a:r>
              <a:rPr lang="ru-RU" dirty="0"/>
              <a:t>Кухонная программа. </a:t>
            </a:r>
          </a:p>
          <a:p>
            <a:r>
              <a:rPr lang="ru-RU" dirty="0"/>
              <a:t>Посещение клиента на дому в формате </a:t>
            </a:r>
            <a:r>
              <a:rPr lang="ru-RU" dirty="0" err="1"/>
              <a:t>ассертивной</a:t>
            </a:r>
            <a:r>
              <a:rPr lang="ru-RU" dirty="0"/>
              <a:t> помощи.</a:t>
            </a:r>
          </a:p>
          <a:p>
            <a:endParaRPr lang="ru-RU" dirty="0"/>
          </a:p>
          <a:p>
            <a:pPr lvl="0"/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4F85A9B-1872-4C30-A0B9-0AE4B0A08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Работа с голосами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6C853A-EACF-4948-BECB-416B37812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409" y="1676400"/>
            <a:ext cx="8229600" cy="4525963"/>
          </a:xfrm>
        </p:spPr>
        <p:txBody>
          <a:bodyPr/>
          <a:lstStyle/>
          <a:p>
            <a:r>
              <a:rPr lang="ru-RU" dirty="0"/>
              <a:t>Понимание голосов и связанных с ними переживаний</a:t>
            </a:r>
          </a:p>
          <a:p>
            <a:r>
              <a:rPr lang="ru-RU" dirty="0"/>
              <a:t>Как организуются переживания и как они действуют на человека</a:t>
            </a:r>
          </a:p>
          <a:p>
            <a:r>
              <a:rPr lang="ru-RU" dirty="0"/>
              <a:t>Признание голосов и разработка стратегии контроля.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48484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22BC9AB-F829-4598-A955-6EB0D44D5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Психообразование</a:t>
            </a:r>
            <a:r>
              <a:rPr lang="en-US" dirty="0"/>
              <a:t>/</a:t>
            </a:r>
            <a:r>
              <a:rPr lang="ru-RU" dirty="0"/>
              <a:t>нормализация</a:t>
            </a:r>
            <a:r>
              <a:rPr lang="en-US" dirty="0"/>
              <a:t>/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Социализация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BFD18FD-624C-406F-9CC3-DFBEE8198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Модуль </a:t>
            </a:r>
            <a:r>
              <a:rPr lang="ru-RU" dirty="0" err="1"/>
              <a:t>Либермана</a:t>
            </a:r>
            <a:endParaRPr lang="ru-RU" dirty="0"/>
          </a:p>
          <a:p>
            <a:r>
              <a:rPr lang="en-US" dirty="0"/>
              <a:t>SILS</a:t>
            </a:r>
            <a:endParaRPr lang="ru-RU" dirty="0"/>
          </a:p>
          <a:p>
            <a:r>
              <a:rPr lang="ru-RU" altLang="en-US" dirty="0"/>
              <a:t>Парадигма стресс уязвимости лечение рассчитано на уменьшение стресса, или уязвимости</a:t>
            </a:r>
            <a:endParaRPr lang="en-US" dirty="0"/>
          </a:p>
          <a:p>
            <a:r>
              <a:rPr lang="ru-RU" dirty="0" err="1"/>
              <a:t>Психообразование</a:t>
            </a:r>
            <a:r>
              <a:rPr lang="ru-RU" dirty="0"/>
              <a:t> по выбранным темам</a:t>
            </a:r>
          </a:p>
          <a:p>
            <a:r>
              <a:rPr lang="ru-RU" dirty="0" err="1"/>
              <a:t>Психообразование</a:t>
            </a:r>
            <a:r>
              <a:rPr lang="ru-RU" dirty="0"/>
              <a:t> родственников</a:t>
            </a:r>
          </a:p>
        </p:txBody>
      </p:sp>
    </p:spTree>
    <p:extLst>
      <p:ext uri="{BB962C8B-B14F-4D97-AF65-F5344CB8AC3E}">
        <p14:creationId xmlns:p14="http://schemas.microsoft.com/office/powerpoint/2010/main" val="28739776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419CE9F-2D3C-48AA-BF1F-478EF3387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788" y="4947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adMtavr" pitchFamily="2" charset="0"/>
              </a:rPr>
              <a:t>Высказывания способствующие нормализации во время шизофрении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6BF6DAE-3AC0-4944-9E02-C8B469AFE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788" y="2133600"/>
            <a:ext cx="8246012" cy="3992563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80000"/>
              </a:lnSpc>
            </a:pPr>
            <a:r>
              <a:rPr lang="ru-RU" altLang="en-US" dirty="0">
                <a:latin typeface="AcadMtavr" pitchFamily="2" charset="0"/>
              </a:rPr>
              <a:t>«У многих людей возникают психические симптомы и схожие проблемы»</a:t>
            </a:r>
            <a:endParaRPr lang="en-US" altLang="en-US" dirty="0">
              <a:latin typeface="AcadMtavr" pitchFamily="2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ru-RU" altLang="en-US" dirty="0">
                <a:latin typeface="AcadMtavr" pitchFamily="2" charset="0"/>
              </a:rPr>
              <a:t>«у большинства пациентов с диагнозом шизофрения в последствии благоприятный исход»</a:t>
            </a:r>
            <a:endParaRPr lang="en-US" altLang="en-US" dirty="0">
              <a:latin typeface="AcadMtavr" pitchFamily="2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ru-RU" altLang="en-US" dirty="0">
                <a:latin typeface="AcadMtavr" pitchFamily="2" charset="0"/>
              </a:rPr>
              <a:t>«пациенты сотрудничающие с терапевтом легче улаживают проблемы связанные с болезнью»</a:t>
            </a:r>
            <a:endParaRPr lang="en-US" altLang="en-US" dirty="0">
              <a:latin typeface="AcadMtavr" pitchFamily="2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ru-RU" altLang="en-US" dirty="0">
                <a:latin typeface="AcadMtavr" pitchFamily="2" charset="0"/>
              </a:rPr>
              <a:t>«Принимая лекарства пациент способствует преодолению проблем и возможностью управлять стрессом вызванного психотическими симптомами»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75933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0CBB2BD-4D1D-499B-863E-D87606273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en-US" sz="3200" b="1" dirty="0">
                <a:latin typeface="AcadMtavr" pitchFamily="2" charset="0"/>
              </a:rPr>
              <a:t>Высказывания, способствующие нормализации во время </a:t>
            </a:r>
            <a:r>
              <a:rPr lang="ru-RU" altLang="en-US" sz="3200" b="1" dirty="0" err="1">
                <a:latin typeface="AcadMtavr" pitchFamily="2" charset="0"/>
              </a:rPr>
              <a:t>галюцинации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729780A-8B09-4762-8242-3FCA3ED75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 3" charset="2"/>
              <a:buChar char=""/>
              <a:defRPr/>
            </a:pPr>
            <a:r>
              <a:rPr lang="ru-RU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cadNusx" pitchFamily="2" charset="0"/>
              </a:rPr>
              <a:t>«У людей, у которых долгое время </a:t>
            </a:r>
            <a:r>
              <a:rPr lang="ru-RU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cadNusx" pitchFamily="2" charset="0"/>
              </a:rPr>
              <a:t>депривирован</a:t>
            </a:r>
            <a:r>
              <a:rPr lang="ru-RU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cadNusx" pitchFamily="2" charset="0"/>
              </a:rPr>
              <a:t> сон, могут </a:t>
            </a:r>
            <a:r>
              <a:rPr lang="ru-RU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cadNusx" pitchFamily="2" charset="0"/>
              </a:rPr>
              <a:t>развится</a:t>
            </a:r>
            <a:r>
              <a:rPr lang="ru-RU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cadNusx" pitchFamily="2" charset="0"/>
              </a:rPr>
              <a:t> </a:t>
            </a:r>
            <a:r>
              <a:rPr lang="ru-RU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cadNusx" pitchFamily="2" charset="0"/>
              </a:rPr>
              <a:t>галюцинации</a:t>
            </a:r>
            <a:r>
              <a:rPr lang="ru-RU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cadNusx" pitchFamily="2" charset="0"/>
              </a:rPr>
              <a:t>»</a:t>
            </a: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AcadMtavr" pitchFamily="2" charset="0"/>
            </a:endParaRPr>
          </a:p>
          <a:p>
            <a:pPr marL="609600" indent="-609600">
              <a:lnSpc>
                <a:spcPct val="80000"/>
              </a:lnSpc>
              <a:buFont typeface="Wingdings 3" charset="2"/>
              <a:buChar char=""/>
              <a:defRPr/>
            </a:pPr>
            <a:r>
              <a:rPr lang="ru-RU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cadNusx" pitchFamily="2" charset="0"/>
              </a:rPr>
              <a:t>«У людей, потерявших близкого человека, часто возникают </a:t>
            </a:r>
            <a:r>
              <a:rPr lang="ru-RU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cadNusx" pitchFamily="2" charset="0"/>
              </a:rPr>
              <a:t>галюцинации</a:t>
            </a:r>
            <a:r>
              <a:rPr lang="ru-RU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cadNusx" pitchFamily="2" charset="0"/>
              </a:rPr>
              <a:t>»</a:t>
            </a: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AcadMtavr" pitchFamily="2" charset="0"/>
            </a:endParaRPr>
          </a:p>
          <a:p>
            <a:pPr marL="609600" indent="-609600">
              <a:lnSpc>
                <a:spcPct val="80000"/>
              </a:lnSpc>
              <a:buFont typeface="Wingdings 3" charset="2"/>
              <a:buChar char=""/>
              <a:defRPr/>
            </a:pPr>
            <a:r>
              <a:rPr lang="ru-RU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cadNusx" pitchFamily="2" charset="0"/>
              </a:rPr>
              <a:t>«Сенсорная депривация вызывает </a:t>
            </a:r>
            <a:r>
              <a:rPr lang="ru-RU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cadNusx" pitchFamily="2" charset="0"/>
              </a:rPr>
              <a:t>галюцинации</a:t>
            </a:r>
            <a:r>
              <a:rPr lang="ru-RU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cadNusx" pitchFamily="2" charset="0"/>
              </a:rPr>
              <a:t> за несколько часов»</a:t>
            </a: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AcadMtavr" pitchFamily="2" charset="0"/>
            </a:endParaRPr>
          </a:p>
          <a:p>
            <a:pPr marL="609600" indent="-609600">
              <a:lnSpc>
                <a:spcPct val="80000"/>
              </a:lnSpc>
              <a:buFont typeface="Wingdings 3" charset="2"/>
              <a:buChar char=""/>
              <a:defRPr/>
            </a:pPr>
            <a:r>
              <a:rPr lang="ru-RU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LSD</a:t>
            </a:r>
            <a:r>
              <a:rPr lang="ru-RU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cadNusx" pitchFamily="2" charset="0"/>
              </a:rPr>
              <a:t>и другие </a:t>
            </a:r>
            <a:r>
              <a:rPr lang="ru-RU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cadNusx" pitchFamily="2" charset="0"/>
              </a:rPr>
              <a:t>галюциногены</a:t>
            </a:r>
            <a:r>
              <a:rPr lang="ru-RU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cadNusx" pitchFamily="2" charset="0"/>
              </a:rPr>
              <a:t> вызывают голоса</a:t>
            </a:r>
            <a:endParaRPr lang="ru-RU" altLang="en-US" dirty="0">
              <a:solidFill>
                <a:schemeClr val="tx1">
                  <a:lumMod val="75000"/>
                  <a:lumOff val="25000"/>
                </a:schemeClr>
              </a:solidFill>
              <a:latin typeface="AcadMtavr" pitchFamily="2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45045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8DB1E8-7EA0-4F48-BE05-BE24E0597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Нормализация голосов.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5B00982-1AA6-4BDD-A141-6981E5109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 3" charset="2"/>
              <a:buChar char=""/>
              <a:defRPr/>
            </a:pPr>
            <a:r>
              <a:rPr lang="ru-RU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cadNusx" pitchFamily="2" charset="0"/>
              </a:rPr>
              <a:t>«человек попавший в травмирующую ситуацию слышит голоса»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cadNusx" pitchFamily="2" charset="0"/>
              </a:rPr>
              <a:t>‘</a:t>
            </a:r>
            <a:endParaRPr lang="ru-RU" altLang="en-US" dirty="0">
              <a:solidFill>
                <a:schemeClr val="tx1">
                  <a:lumMod val="75000"/>
                  <a:lumOff val="25000"/>
                </a:schemeClr>
              </a:solidFill>
              <a:latin typeface="AcadNusx" pitchFamily="2" charset="0"/>
            </a:endParaRPr>
          </a:p>
          <a:p>
            <a:pPr marL="609600" indent="-609600">
              <a:lnSpc>
                <a:spcPct val="80000"/>
              </a:lnSpc>
              <a:buFont typeface="Wingdings 3" charset="2"/>
              <a:buChar char=""/>
              <a:defRPr/>
            </a:pPr>
            <a:r>
              <a:rPr lang="ru-RU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cadMtavr" pitchFamily="2" charset="0"/>
              </a:rPr>
              <a:t>«каждый из 50 человек слышит голоса»</a:t>
            </a:r>
          </a:p>
          <a:p>
            <a:pPr marL="609600" indent="-609600">
              <a:lnSpc>
                <a:spcPct val="80000"/>
              </a:lnSpc>
              <a:buFont typeface="Wingdings 3" charset="2"/>
              <a:buChar char=""/>
              <a:defRPr/>
            </a:pPr>
            <a:r>
              <a:rPr lang="ru-RU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cadMtavr" pitchFamily="2" charset="0"/>
              </a:rPr>
              <a:t>«Многие известные люди, к примеру, Энтони </a:t>
            </a:r>
            <a:r>
              <a:rPr lang="ru-RU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cadMtavr" pitchFamily="2" charset="0"/>
              </a:rPr>
              <a:t>Гопкинс</a:t>
            </a:r>
            <a:r>
              <a:rPr lang="ru-RU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cadMtavr" pitchFamily="2" charset="0"/>
              </a:rPr>
              <a:t> слышит голоса»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cadMtavr" pitchFamily="2" charset="0"/>
              </a:rPr>
              <a:t> </a:t>
            </a:r>
          </a:p>
          <a:p>
            <a:pPr marL="609600" indent="-609600">
              <a:lnSpc>
                <a:spcPct val="80000"/>
              </a:lnSpc>
              <a:buFont typeface="Wingdings 3" charset="2"/>
              <a:buChar char=""/>
              <a:defRPr/>
            </a:pPr>
            <a:r>
              <a:rPr lang="ru-RU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cadNusx" pitchFamily="2" charset="0"/>
              </a:rPr>
              <a:t>«человек который слышит голоса, может работать на хорошую работу»</a:t>
            </a: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AcadMtavr" pitchFamily="2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09643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E2C6BAC-AD98-489F-A2D1-1C79B1057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adMtavr" pitchFamily="2" charset="0"/>
              </a:rPr>
              <a:t>Высказывания насчет когнитивного   </a:t>
            </a:r>
            <a:br>
              <a:rPr lang="ru-RU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adMtavr" pitchFamily="2" charset="0"/>
              </a:rPr>
            </a:br>
            <a:r>
              <a:rPr lang="ru-RU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adMtavr" pitchFamily="2" charset="0"/>
              </a:rPr>
              <a:t>      дефицита, способствующие нормализации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11C3C3E-D59C-495E-9C54-AC7FFC56E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 3" charset="2"/>
              <a:buChar char=""/>
              <a:defRPr/>
            </a:pPr>
            <a:r>
              <a:rPr lang="ru-RU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cadNusx" pitchFamily="2" charset="0"/>
              </a:rPr>
              <a:t>«У </a:t>
            </a:r>
            <a:r>
              <a:rPr lang="ru-RU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cadNusx" pitchFamily="2" charset="0"/>
              </a:rPr>
              <a:t>невыспавшыхся</a:t>
            </a:r>
            <a:r>
              <a:rPr lang="ru-RU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cadNusx" pitchFamily="2" charset="0"/>
              </a:rPr>
              <a:t> людей тоже возникают проблемы понимания»</a:t>
            </a: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AcadMtavr" pitchFamily="2" charset="0"/>
            </a:endParaRPr>
          </a:p>
          <a:p>
            <a:pPr marL="609600" indent="-609600">
              <a:lnSpc>
                <a:spcPct val="80000"/>
              </a:lnSpc>
              <a:buFont typeface="Wingdings 3" charset="2"/>
              <a:buChar char=""/>
              <a:defRPr/>
            </a:pPr>
            <a:r>
              <a:rPr lang="ru-RU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cadNusx" pitchFamily="2" charset="0"/>
              </a:rPr>
              <a:t>«Все люди стараются внятно выговорить свои мысли но не у всех получается это»</a:t>
            </a: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AcadMtavr" pitchFamily="2" charset="0"/>
            </a:endParaRPr>
          </a:p>
          <a:p>
            <a:pPr marL="609600" indent="-609600">
              <a:lnSpc>
                <a:spcPct val="80000"/>
              </a:lnSpc>
              <a:buFont typeface="Wingdings 3" charset="2"/>
              <a:buChar char=""/>
              <a:defRPr/>
            </a:pPr>
            <a:r>
              <a:rPr lang="ru-RU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cadNusx" pitchFamily="2" charset="0"/>
              </a:rPr>
              <a:t>«Дело в том что иногда мы </a:t>
            </a:r>
            <a:r>
              <a:rPr lang="ru-RU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cadNusx" pitchFamily="2" charset="0"/>
              </a:rPr>
              <a:t>черезвычайно</a:t>
            </a:r>
            <a:r>
              <a:rPr lang="ru-RU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cadNusx" pitchFamily="2" charset="0"/>
              </a:rPr>
              <a:t> нервничаем и из за этого теряем логическую нить»</a:t>
            </a:r>
            <a:endParaRPr lang="ru-RU" altLang="en-US" dirty="0">
              <a:solidFill>
                <a:schemeClr val="tx1">
                  <a:lumMod val="75000"/>
                  <a:lumOff val="25000"/>
                </a:schemeClr>
              </a:solidFill>
              <a:latin typeface="AcadMtavr" pitchFamily="2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60307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303" name="Group 103">
            <a:extLst>
              <a:ext uri="{FF2B5EF4-FFF2-40B4-BE49-F238E27FC236}">
                <a16:creationId xmlns="" xmlns:a16="http://schemas.microsoft.com/office/drawing/2014/main" id="{785EBA3A-44C2-41C1-9138-F1321735ED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462469"/>
              </p:ext>
            </p:extLst>
          </p:nvPr>
        </p:nvGraphicFramePr>
        <p:xfrm>
          <a:off x="395288" y="549275"/>
          <a:ext cx="8458200" cy="5675311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16091"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en-US" sz="1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cadMtavr" pitchFamily="2" charset="0"/>
                        </a:rPr>
                        <a:t>Высказывания во время негативных симптомов способствующие нормализации</a:t>
                      </a:r>
                      <a:endParaRPr kumimoji="0" lang="en-US" alt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cadMtavr" pitchFamily="2" charset="0"/>
                        <a:cs typeface="Arial" panose="020B0604020202020204" pitchFamily="34" charset="0"/>
                      </a:endParaRPr>
                    </a:p>
                  </a:txBody>
                  <a:tcPr marT="44007" marB="44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8013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cadMtavr" pitchFamily="2" charset="0"/>
                          <a:cs typeface="Times New Roman" panose="02020603050405020304" pitchFamily="18" charset="0"/>
                        </a:rPr>
                        <a:t>Обеднение мыслительного процеса (алогия)</a:t>
                      </a:r>
                      <a:endParaRPr kumimoji="0" lang="en-US" alt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cadMtavr" pitchFamily="2" charset="0"/>
                        <a:cs typeface="Arial" panose="020B0604020202020204" pitchFamily="34" charset="0"/>
                      </a:endParaRPr>
                    </a:p>
                  </a:txBody>
                  <a:tcPr marT="44007" marB="44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tabLst>
                          <a:tab pos="512763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tabLst>
                          <a:tab pos="512763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tabLst>
                          <a:tab pos="512763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tabLst>
                          <a:tab pos="512763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tabLst>
                          <a:tab pos="512763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tabLst>
                          <a:tab pos="512763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tabLst>
                          <a:tab pos="512763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tabLst>
                          <a:tab pos="512763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tabLst>
                          <a:tab pos="512763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12763" algn="l"/>
                        </a:tabLst>
                      </a:pPr>
                      <a:r>
                        <a:rPr kumimoji="0" lang="ru-RU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cadMtavr" pitchFamily="2" charset="0"/>
                          <a:cs typeface="Times New Roman" panose="02020603050405020304" pitchFamily="18" charset="0"/>
                        </a:rPr>
                        <a:t>Во время сильного стресса у всех людей возникают проблемы мышления</a:t>
                      </a:r>
                      <a:endParaRPr kumimoji="0" lang="en-US" alt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cadMtavr" pitchFamily="2" charset="0"/>
                        <a:cs typeface="Arial" panose="020B0604020202020204" pitchFamily="34" charset="0"/>
                      </a:endParaRPr>
                    </a:p>
                  </a:txBody>
                  <a:tcPr marT="44007" marB="44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8013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cadMtavr" pitchFamily="2" charset="0"/>
                          <a:cs typeface="Times New Roman" panose="02020603050405020304" pitchFamily="18" charset="0"/>
                        </a:rPr>
                        <a:t>Аффективная уплощенность</a:t>
                      </a:r>
                      <a:endParaRPr kumimoji="0" lang="en-US" alt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cadMtavr" pitchFamily="2" charset="0"/>
                        <a:cs typeface="Arial" panose="020B0604020202020204" pitchFamily="34" charset="0"/>
                      </a:endParaRPr>
                    </a:p>
                  </a:txBody>
                  <a:tcPr marT="44007" marB="44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cadMtavr" pitchFamily="2" charset="0"/>
                          <a:cs typeface="Times New Roman" panose="02020603050405020304" pitchFamily="18" charset="0"/>
                        </a:rPr>
                        <a:t>Во время сильного стресса у всех людей возникают у людей возникает состояние апатии</a:t>
                      </a:r>
                      <a:r>
                        <a:rPr kumimoji="0" lang="en-US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cadMtavr" pitchFamily="2" charset="0"/>
                          <a:cs typeface="Times New Roman" panose="02020603050405020304" pitchFamily="18" charset="0"/>
                        </a:rPr>
                        <a:t>’</a:t>
                      </a:r>
                      <a:endParaRPr kumimoji="0" lang="en-US" alt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cadMtavr" pitchFamily="2" charset="0"/>
                        <a:cs typeface="Arial" panose="020B0604020202020204" pitchFamily="34" charset="0"/>
                      </a:endParaRPr>
                    </a:p>
                  </a:txBody>
                  <a:tcPr marT="44007" marB="44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857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cadMtavr" pitchFamily="2" charset="0"/>
                          <a:cs typeface="Times New Roman" panose="02020603050405020304" pitchFamily="18" charset="0"/>
                        </a:rPr>
                        <a:t>Социальная изоляция</a:t>
                      </a:r>
                      <a:endParaRPr kumimoji="0" lang="en-US" alt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cadMtavr" pitchFamily="2" charset="0"/>
                        <a:cs typeface="Arial" panose="020B0604020202020204" pitchFamily="34" charset="0"/>
                      </a:endParaRPr>
                    </a:p>
                  </a:txBody>
                  <a:tcPr marT="44007" marB="44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cadMtavr" pitchFamily="2" charset="0"/>
                          <a:cs typeface="Times New Roman" panose="02020603050405020304" pitchFamily="18" charset="0"/>
                        </a:rPr>
                        <a:t>После болезни у людей возникает желание быть наедине, чтобы легче востановится</a:t>
                      </a:r>
                      <a:endParaRPr kumimoji="0" lang="en-US" alt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cadMtavr" pitchFamily="2" charset="0"/>
                        <a:cs typeface="Arial" panose="020B0604020202020204" pitchFamily="34" charset="0"/>
                      </a:endParaRPr>
                    </a:p>
                  </a:txBody>
                  <a:tcPr marT="44007" marB="44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8013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cadMtavr" pitchFamily="2" charset="0"/>
                          <a:cs typeface="Times New Roman" panose="02020603050405020304" pitchFamily="18" charset="0"/>
                        </a:rPr>
                        <a:t>Игнорирование ухода за собой</a:t>
                      </a:r>
                      <a:endParaRPr kumimoji="0" lang="fi-FI" alt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cadMtavr" pitchFamily="2" charset="0"/>
                        <a:cs typeface="Arial" panose="020B0604020202020204" pitchFamily="34" charset="0"/>
                      </a:endParaRPr>
                    </a:p>
                  </a:txBody>
                  <a:tcPr marT="44007" marB="44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cadMtavr" pitchFamily="2" charset="0"/>
                          <a:cs typeface="Times New Roman" panose="02020603050405020304" pitchFamily="18" charset="0"/>
                        </a:rPr>
                        <a:t>Большинство людей испытывают лень по утрам вставая с постели и готовясь идти на работу</a:t>
                      </a:r>
                      <a:endParaRPr kumimoji="0" lang="fi-FI" alt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cadMtavr" pitchFamily="2" charset="0"/>
                        <a:cs typeface="Arial" panose="020B0604020202020204" pitchFamily="34" charset="0"/>
                      </a:endParaRPr>
                    </a:p>
                  </a:txBody>
                  <a:tcPr marT="44007" marB="44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8013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cadMtavr" pitchFamily="2" charset="0"/>
                          <a:cs typeface="Times New Roman" panose="02020603050405020304" pitchFamily="18" charset="0"/>
                        </a:rPr>
                        <a:t>Снижение мотивации</a:t>
                      </a:r>
                      <a:endParaRPr kumimoji="0" lang="fi-FI" alt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cadMtavr" pitchFamily="2" charset="0"/>
                        <a:cs typeface="Arial" panose="020B0604020202020204" pitchFamily="34" charset="0"/>
                      </a:endParaRPr>
                    </a:p>
                  </a:txBody>
                  <a:tcPr marT="44007" marB="44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cadMtavr" pitchFamily="2" charset="0"/>
                          <a:cs typeface="Times New Roman" panose="02020603050405020304" pitchFamily="18" charset="0"/>
                        </a:rPr>
                        <a:t>Иногда люди берут на себя много обязательств и не могут справится с ними. У них снижается мотивация</a:t>
                      </a:r>
                      <a:endParaRPr kumimoji="0" lang="fi-FI" alt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cadMtavr" pitchFamily="2" charset="0"/>
                        <a:cs typeface="Arial" panose="020B0604020202020204" pitchFamily="34" charset="0"/>
                      </a:endParaRPr>
                    </a:p>
                  </a:txBody>
                  <a:tcPr marT="44007" marB="44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8013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cadMtavr" pitchFamily="2" charset="0"/>
                          <a:cs typeface="Times New Roman" panose="02020603050405020304" pitchFamily="18" charset="0"/>
                        </a:rPr>
                        <a:t>Ангедония</a:t>
                      </a:r>
                      <a:endParaRPr kumimoji="0" lang="fi-FI" alt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cadMtavr" pitchFamily="2" charset="0"/>
                        <a:cs typeface="Arial" panose="020B0604020202020204" pitchFamily="34" charset="0"/>
                      </a:endParaRPr>
                    </a:p>
                  </a:txBody>
                  <a:tcPr marT="44007" marB="44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cadMtavr" pitchFamily="2" charset="0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kumimoji="0" lang="ru-RU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cadMtavr" pitchFamily="2" charset="0"/>
                          <a:cs typeface="Times New Roman" panose="02020603050405020304" pitchFamily="18" charset="0"/>
                        </a:rPr>
                        <a:t>После перенесения тяжолой болезни у люлей снижатся возможность радостного реагирования на событий</a:t>
                      </a:r>
                      <a:endParaRPr kumimoji="0" lang="fi-FI" alt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cadMtavr" pitchFamily="2" charset="0"/>
                        <a:cs typeface="Arial" panose="020B0604020202020204" pitchFamily="34" charset="0"/>
                      </a:endParaRPr>
                    </a:p>
                  </a:txBody>
                  <a:tcPr marT="44007" marB="44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805DB5-980B-4BF4-BDCD-0C81E9F98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План на ближайшее внедрение Когнитивно-поведенческой психотерапии с бредом, галлюцинациям. Методы </a:t>
            </a:r>
            <a:r>
              <a:rPr lang="ru-RU" dirty="0" err="1"/>
              <a:t>Аватар</a:t>
            </a:r>
            <a:r>
              <a:rPr lang="ru-RU" dirty="0"/>
              <a:t> терапии шизофрении, дополненной реальности, В</a:t>
            </a:r>
            <a:r>
              <a:rPr lang="en-US" dirty="0"/>
              <a:t>/</a:t>
            </a:r>
            <a:r>
              <a:rPr lang="ru-RU" dirty="0"/>
              <a:t>Р.</a:t>
            </a:r>
          </a:p>
        </p:txBody>
      </p:sp>
    </p:spTree>
    <p:extLst>
      <p:ext uri="{BB962C8B-B14F-4D97-AF65-F5344CB8AC3E}">
        <p14:creationId xmlns:p14="http://schemas.microsoft.com/office/powerpoint/2010/main" val="1420800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Центр реабилитации был открыт в 2006 г. На территории поликлиники </a:t>
            </a:r>
            <a:r>
              <a:rPr lang="ru-RU" dirty="0" err="1"/>
              <a:t>г.Бишкек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Основные бенефициары реабилитации это люди имеющие тяжелые психические расстройства вне обострения.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50D420E-D215-4787-AFA1-9EDCDACB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3A231E8-BD5E-44DA-94EC-8864AE497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Снижение госпитализации до 3,4 %</a:t>
            </a:r>
          </a:p>
          <a:p>
            <a:r>
              <a:rPr lang="ru-RU" dirty="0"/>
              <a:t>Снижение стигматизации за счет нахождения Центра в поликлинике, а также за счет появления пользователей с открытым статусом, дающих интервью в СМИ и </a:t>
            </a:r>
            <a:r>
              <a:rPr lang="ru-RU" dirty="0" err="1"/>
              <a:t>тд</a:t>
            </a:r>
            <a:r>
              <a:rPr lang="ru-RU" dirty="0"/>
              <a:t>.</a:t>
            </a:r>
          </a:p>
          <a:p>
            <a:r>
              <a:rPr lang="ru-RU" dirty="0"/>
              <a:t>Освоение профессиональных навыков 20-30 %</a:t>
            </a:r>
          </a:p>
          <a:p>
            <a:r>
              <a:rPr lang="ru-RU" dirty="0"/>
              <a:t>Трудоустройство.</a:t>
            </a:r>
          </a:p>
          <a:p>
            <a:r>
              <a:rPr lang="ru-RU" dirty="0"/>
              <a:t>Улучшение качества жизни семей.</a:t>
            </a:r>
          </a:p>
          <a:p>
            <a:r>
              <a:rPr lang="ru-RU" dirty="0"/>
              <a:t>Увеличение </a:t>
            </a:r>
            <a:r>
              <a:rPr lang="ru-RU"/>
              <a:t>приверженности лечению.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7662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570FC21-05BC-46F8-94E2-DD9FCEC09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/>
              <a:t>Ведение случая –на реабилитации </a:t>
            </a:r>
            <a:r>
              <a:rPr lang="ru-RU" dirty="0"/>
              <a:t>находится 146 человек</a:t>
            </a:r>
          </a:p>
          <a:p>
            <a:endParaRPr lang="ru-RU" dirty="0"/>
          </a:p>
          <a:p>
            <a:r>
              <a:rPr lang="ru-RU" dirty="0"/>
              <a:t>Процент госпитализаций 3,4%  - из них только 4 случая по ухудшению состояния, и 2 случая в связи с необходимостью экспертизы.</a:t>
            </a:r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644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1E43F51-FDA4-46F6-8A94-FDB0DB3C1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Критерии включения.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5CCEC0C-B971-4CCE-98B0-3521B1E31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1.Наличие госпитализаций в психиатрический стационар.</a:t>
            </a:r>
          </a:p>
          <a:p>
            <a:r>
              <a:rPr lang="ru-RU" dirty="0"/>
              <a:t>2.Наличие психотического расстройства.</a:t>
            </a:r>
          </a:p>
          <a:p>
            <a:r>
              <a:rPr lang="ru-RU" dirty="0"/>
              <a:t>3.</a:t>
            </a:r>
            <a:r>
              <a:rPr lang="ky-KG" dirty="0"/>
              <a:t>Наличие длительных либо частых госпитализаций показатель для ассертивной помощи.</a:t>
            </a:r>
            <a:endParaRPr lang="ru-RU" dirty="0"/>
          </a:p>
          <a:p>
            <a:r>
              <a:rPr lang="ky-KG" dirty="0"/>
              <a:t>4.Отсутствуют либо снижены навыки в сферах коммуникативной, управления болезнью, самообслуживания, социализации, профессиональные и трудовые.</a:t>
            </a:r>
            <a:endParaRPr lang="ru-RU" dirty="0"/>
          </a:p>
          <a:p>
            <a:r>
              <a:rPr lang="ky-KG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0926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42CBE45-7475-480A-9211-91774EB87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Протокол приема в программу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69ED500-0819-4B68-83E0-69B761137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1.Первичная консультация, на которой координатор/менеджер центра определяет реабилитационные потребности клиента, информирует клиента о деятельности центра и услугах.</a:t>
            </a:r>
          </a:p>
          <a:p>
            <a:r>
              <a:rPr lang="ru-RU" dirty="0"/>
              <a:t>2.Консультация психиатра, для включения в программу.</a:t>
            </a:r>
          </a:p>
          <a:p>
            <a:r>
              <a:rPr lang="ru-RU" dirty="0"/>
              <a:t>3.На основании собранных данных принимается решение о принятии на реабилитацию, назначается референт исходя из нагрузки специалистов и ее распределения, а также исходя из потребностей клиента.</a:t>
            </a:r>
          </a:p>
          <a:p>
            <a:r>
              <a:rPr lang="ru-RU" dirty="0"/>
              <a:t>4.Проводится первичная консультация референта для  установления контакта и сбора общих данных о нем для внесения в личное дело.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4512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 sz="4000" b="1" dirty="0"/>
              <a:t>Построение работы с клиентом должно включать в себя следующие этапы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y-KG" sz="3600" b="1" dirty="0"/>
              <a:t>1.Контакт </a:t>
            </a:r>
            <a:endParaRPr lang="ru-RU" sz="3600" dirty="0"/>
          </a:p>
          <a:p>
            <a:r>
              <a:rPr lang="ky-KG" sz="3600" b="1" dirty="0"/>
              <a:t>2.Оценка </a:t>
            </a:r>
            <a:endParaRPr lang="ru-RU" sz="3600" dirty="0"/>
          </a:p>
          <a:p>
            <a:r>
              <a:rPr lang="ky-KG" sz="3600" b="1" dirty="0"/>
              <a:t>3.Постановка целей </a:t>
            </a:r>
            <a:endParaRPr lang="ru-RU" sz="3600" dirty="0"/>
          </a:p>
          <a:p>
            <a:r>
              <a:rPr lang="ky-KG" sz="3600" b="1" dirty="0"/>
              <a:t>4.Планирование</a:t>
            </a:r>
            <a:endParaRPr lang="ru-RU" sz="3600" dirty="0"/>
          </a:p>
          <a:p>
            <a:r>
              <a:rPr lang="ky-KG" sz="3600" b="1" dirty="0"/>
              <a:t> 5.Исполнение плана</a:t>
            </a:r>
            <a:endParaRPr lang="ru-RU" sz="3600" dirty="0"/>
          </a:p>
          <a:p>
            <a:r>
              <a:rPr lang="ky-KG" sz="3600" b="1" dirty="0"/>
              <a:t> 6.Мониторинг, оценка и обратная связь. 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>
            <a:extLst>
              <a:ext uri="{FF2B5EF4-FFF2-40B4-BE49-F238E27FC236}">
                <a16:creationId xmlns="" xmlns:a16="http://schemas.microsoft.com/office/drawing/2014/main" id="{D981F6C7-A138-4AA1-BBEC-7FBD53E6FB95}"/>
              </a:ext>
            </a:extLst>
          </p:cNvPr>
          <p:cNvSpPr/>
          <p:nvPr/>
        </p:nvSpPr>
        <p:spPr>
          <a:xfrm>
            <a:off x="609600" y="685800"/>
            <a:ext cx="2209800" cy="1987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Психолог-референт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="" xmlns:a16="http://schemas.microsoft.com/office/drawing/2014/main" id="{3A492B52-36C9-4FD2-9CEF-24C817626177}"/>
              </a:ext>
            </a:extLst>
          </p:cNvPr>
          <p:cNvSpPr/>
          <p:nvPr/>
        </p:nvSpPr>
        <p:spPr>
          <a:xfrm>
            <a:off x="3162300" y="2672862"/>
            <a:ext cx="22098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Клиент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="" xmlns:a16="http://schemas.microsoft.com/office/drawing/2014/main" id="{282244F4-3039-4951-B8BE-880DF0AF93B6}"/>
              </a:ext>
            </a:extLst>
          </p:cNvPr>
          <p:cNvSpPr/>
          <p:nvPr/>
        </p:nvSpPr>
        <p:spPr>
          <a:xfrm>
            <a:off x="5943600" y="685800"/>
            <a:ext cx="2057400" cy="1987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Психиатр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2EAA6109-FC3A-461C-ACC3-3B0124F08FD2}"/>
              </a:ext>
            </a:extLst>
          </p:cNvPr>
          <p:cNvSpPr/>
          <p:nvPr/>
        </p:nvSpPr>
        <p:spPr>
          <a:xfrm>
            <a:off x="609600" y="4153486"/>
            <a:ext cx="2209800" cy="2018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Психотерапевт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B5F39E6B-C66E-4FF2-8EEF-AA79C2B76086}"/>
              </a:ext>
            </a:extLst>
          </p:cNvPr>
          <p:cNvSpPr/>
          <p:nvPr/>
        </p:nvSpPr>
        <p:spPr>
          <a:xfrm>
            <a:off x="5943600" y="4425462"/>
            <a:ext cx="2209800" cy="1899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Координатор</a:t>
            </a:r>
          </a:p>
        </p:txBody>
      </p:sp>
    </p:spTree>
    <p:extLst>
      <p:ext uri="{BB962C8B-B14F-4D97-AF65-F5344CB8AC3E}">
        <p14:creationId xmlns:p14="http://schemas.microsoft.com/office/powerpoint/2010/main" val="3095603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>
            <a:extLst>
              <a:ext uri="{FF2B5EF4-FFF2-40B4-BE49-F238E27FC236}">
                <a16:creationId xmlns="" xmlns:a16="http://schemas.microsoft.com/office/drawing/2014/main" id="{D981F6C7-A138-4AA1-BBEC-7FBD53E6FB95}"/>
              </a:ext>
            </a:extLst>
          </p:cNvPr>
          <p:cNvSpPr/>
          <p:nvPr/>
        </p:nvSpPr>
        <p:spPr>
          <a:xfrm>
            <a:off x="609600" y="685800"/>
            <a:ext cx="2209800" cy="1987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Психолог-референт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="" xmlns:a16="http://schemas.microsoft.com/office/drawing/2014/main" id="{3A492B52-36C9-4FD2-9CEF-24C817626177}"/>
              </a:ext>
            </a:extLst>
          </p:cNvPr>
          <p:cNvSpPr/>
          <p:nvPr/>
        </p:nvSpPr>
        <p:spPr>
          <a:xfrm>
            <a:off x="3162300" y="2672862"/>
            <a:ext cx="22098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Собрание МДК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="" xmlns:a16="http://schemas.microsoft.com/office/drawing/2014/main" id="{282244F4-3039-4951-B8BE-880DF0AF93B6}"/>
              </a:ext>
            </a:extLst>
          </p:cNvPr>
          <p:cNvSpPr/>
          <p:nvPr/>
        </p:nvSpPr>
        <p:spPr>
          <a:xfrm>
            <a:off x="5943600" y="685800"/>
            <a:ext cx="2057400" cy="1987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Психиатр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2EAA6109-FC3A-461C-ACC3-3B0124F08FD2}"/>
              </a:ext>
            </a:extLst>
          </p:cNvPr>
          <p:cNvSpPr/>
          <p:nvPr/>
        </p:nvSpPr>
        <p:spPr>
          <a:xfrm>
            <a:off x="609600" y="4153486"/>
            <a:ext cx="2209800" cy="2018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Психотерапевт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B5F39E6B-C66E-4FF2-8EEF-AA79C2B76086}"/>
              </a:ext>
            </a:extLst>
          </p:cNvPr>
          <p:cNvSpPr/>
          <p:nvPr/>
        </p:nvSpPr>
        <p:spPr>
          <a:xfrm>
            <a:off x="5943600" y="4425462"/>
            <a:ext cx="2209800" cy="1899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Координатор</a:t>
            </a:r>
          </a:p>
        </p:txBody>
      </p:sp>
    </p:spTree>
    <p:extLst>
      <p:ext uri="{BB962C8B-B14F-4D97-AF65-F5344CB8AC3E}">
        <p14:creationId xmlns:p14="http://schemas.microsoft.com/office/powerpoint/2010/main" val="683322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899</Words>
  <Application>Microsoft Office PowerPoint</Application>
  <PresentationFormat>Экран (4:3)</PresentationFormat>
  <Paragraphs>142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Office Theme</vt:lpstr>
      <vt:lpstr>«Услуги лицам с психическими расстройствами по месту жительства осуществимы» ! </vt:lpstr>
      <vt:lpstr>Презентация PowerPoint</vt:lpstr>
      <vt:lpstr>Презентация PowerPoint</vt:lpstr>
      <vt:lpstr>Презентация PowerPoint</vt:lpstr>
      <vt:lpstr>Критерии включения.</vt:lpstr>
      <vt:lpstr>Протокол приема в программу</vt:lpstr>
      <vt:lpstr>Построение работы с клиентом должно включать в себя следующие этапы  </vt:lpstr>
      <vt:lpstr>Презентация PowerPoint</vt:lpstr>
      <vt:lpstr>Презентация PowerPoint</vt:lpstr>
      <vt:lpstr>Сбор информации и оценка</vt:lpstr>
      <vt:lpstr>Планирование</vt:lpstr>
      <vt:lpstr>Презентация PowerPoint</vt:lpstr>
      <vt:lpstr>Презентация PowerPoint</vt:lpstr>
      <vt:lpstr>Презентация PowerPoint</vt:lpstr>
      <vt:lpstr> 1.Равенство   2.Способность использовать свои ресурсы у клиента   3.Способность самостоятельно принимать решения и договариваться  4.Открытая коммуникация.  </vt:lpstr>
      <vt:lpstr>5 направлений реабилитации в центре</vt:lpstr>
      <vt:lpstr>Управление болезнью.</vt:lpstr>
      <vt:lpstr>Коммуникативные навыки </vt:lpstr>
      <vt:lpstr>Трудовая реабилитация </vt:lpstr>
      <vt:lpstr>Вовлечение в социальную активность (инклюзия)</vt:lpstr>
      <vt:lpstr>Навыки самостоятельного проживания и самообслуживания. </vt:lpstr>
      <vt:lpstr>Работа с голосами</vt:lpstr>
      <vt:lpstr>Психообразование/нормализация/ Социализация</vt:lpstr>
      <vt:lpstr>Высказывания способствующие нормализации во время шизофрении</vt:lpstr>
      <vt:lpstr>Высказывания, способствующие нормализации во время галюцинации</vt:lpstr>
      <vt:lpstr>Нормализация голосов.</vt:lpstr>
      <vt:lpstr>Высказывания насчет когнитивного          дефицита, способствующие нормализации</vt:lpstr>
      <vt:lpstr>Презентация PowerPoint</vt:lpstr>
      <vt:lpstr>План на ближайшее внедрение Когнитивно-поведенческой психотерапии с бредом, галлюцинациям. Методы Аватар терапии шизофрении, дополненной реальности, В/Р.</vt:lpstr>
      <vt:lpstr>Результаты: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«Центр внебольничной психосоциальной помощи»</dc:title>
  <dc:creator>User</dc:creator>
  <cp:lastModifiedBy>Gulaiym Shigaibaeva</cp:lastModifiedBy>
  <cp:revision>33</cp:revision>
  <dcterms:created xsi:type="dcterms:W3CDTF">2006-08-16T00:00:00Z</dcterms:created>
  <dcterms:modified xsi:type="dcterms:W3CDTF">2019-10-25T05:28:07Z</dcterms:modified>
</cp:coreProperties>
</file>